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6" r:id="rId1"/>
  </p:sldMasterIdLst>
  <p:notesMasterIdLst>
    <p:notesMasterId r:id="rId32"/>
  </p:notesMasterIdLst>
  <p:sldIdLst>
    <p:sldId id="256" r:id="rId2"/>
    <p:sldId id="320" r:id="rId3"/>
    <p:sldId id="294" r:id="rId4"/>
    <p:sldId id="299" r:id="rId5"/>
    <p:sldId id="305" r:id="rId6"/>
    <p:sldId id="307" r:id="rId7"/>
    <p:sldId id="329" r:id="rId8"/>
    <p:sldId id="337" r:id="rId9"/>
    <p:sldId id="338" r:id="rId10"/>
    <p:sldId id="340" r:id="rId11"/>
    <p:sldId id="342" r:id="rId12"/>
    <p:sldId id="344" r:id="rId13"/>
    <p:sldId id="331" r:id="rId14"/>
    <p:sldId id="330" r:id="rId15"/>
    <p:sldId id="336" r:id="rId16"/>
    <p:sldId id="341" r:id="rId17"/>
    <p:sldId id="325" r:id="rId18"/>
    <p:sldId id="333" r:id="rId19"/>
    <p:sldId id="334" r:id="rId20"/>
    <p:sldId id="335" r:id="rId21"/>
    <p:sldId id="271" r:id="rId22"/>
    <p:sldId id="261" r:id="rId23"/>
    <p:sldId id="279" r:id="rId24"/>
    <p:sldId id="260" r:id="rId25"/>
    <p:sldId id="313" r:id="rId26"/>
    <p:sldId id="322" r:id="rId27"/>
    <p:sldId id="323" r:id="rId28"/>
    <p:sldId id="326" r:id="rId29"/>
    <p:sldId id="321" r:id="rId30"/>
    <p:sldId id="339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4" autoAdjust="0"/>
    <p:restoredTop sz="84348" autoAdjust="0"/>
  </p:normalViewPr>
  <p:slideViewPr>
    <p:cSldViewPr>
      <p:cViewPr varScale="1">
        <p:scale>
          <a:sx n="76" d="100"/>
          <a:sy n="76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%20Thompson\Desktop\Senior%20Econ%2004-0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%20Thompson\Desktop\Senior%20Econ%2004-0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%20Thompson\Desktop\Senior%20Econ%2004-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Capital Cost Sensitivity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Sheet1!$E$51:$E$59</c:f>
              <c:numCache>
                <c:formatCode>0%</c:formatCode>
                <c:ptCount val="9"/>
                <c:pt idx="0">
                  <c:v>0.68977931640385504</c:v>
                </c:pt>
                <c:pt idx="1">
                  <c:v>0.49189138622005407</c:v>
                </c:pt>
                <c:pt idx="2">
                  <c:v>0.38859407322633682</c:v>
                </c:pt>
                <c:pt idx="3">
                  <c:v>0.32481479292096199</c:v>
                </c:pt>
                <c:pt idx="4">
                  <c:v>0.27423598995987936</c:v>
                </c:pt>
                <c:pt idx="5">
                  <c:v>0.24966866959598041</c:v>
                </c:pt>
                <c:pt idx="6">
                  <c:v>0.2254777297375157</c:v>
                </c:pt>
                <c:pt idx="7">
                  <c:v>0.20632243222578725</c:v>
                </c:pt>
                <c:pt idx="8">
                  <c:v>0.19072389725593294</c:v>
                </c:pt>
              </c:numCache>
            </c:numRef>
          </c:xVal>
          <c:yVal>
            <c:numRef>
              <c:f>Sheet1!$D$51:$D$59</c:f>
              <c:numCache>
                <c:formatCode>General</c:formatCode>
                <c:ptCount val="9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62</c:v>
                </c:pt>
                <c:pt idx="5">
                  <c:v>70</c:v>
                </c:pt>
                <c:pt idx="6">
                  <c:v>80</c:v>
                </c:pt>
                <c:pt idx="7">
                  <c:v>90</c:v>
                </c:pt>
                <c:pt idx="8">
                  <c:v>100</c:v>
                </c:pt>
              </c:numCache>
            </c:numRef>
          </c:yVal>
          <c:smooth val="1"/>
        </c:ser>
        <c:axId val="64187008"/>
        <c:axId val="64255104"/>
      </c:scatterChart>
      <c:valAx>
        <c:axId val="641870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</a:t>
                </a:r>
              </a:p>
            </c:rich>
          </c:tx>
          <c:layout/>
        </c:title>
        <c:numFmt formatCode="0%" sourceLinked="1"/>
        <c:majorTickMark val="none"/>
        <c:tickLblPos val="nextTo"/>
        <c:crossAx val="64255104"/>
        <c:crosses val="autoZero"/>
        <c:crossBetween val="midCat"/>
      </c:valAx>
      <c:valAx>
        <c:axId val="64255104"/>
        <c:scaling>
          <c:orientation val="minMax"/>
          <c:max val="100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Capital Cost (MM$)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418700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Syngas Price Sensitivity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Sheet1!$E$61:$E$70</c:f>
              <c:numCache>
                <c:formatCode>0%</c:formatCode>
                <c:ptCount val="10"/>
                <c:pt idx="0">
                  <c:v>0.31119345080244581</c:v>
                </c:pt>
                <c:pt idx="1">
                  <c:v>0.30195017910709904</c:v>
                </c:pt>
                <c:pt idx="2">
                  <c:v>0.29270992383027566</c:v>
                </c:pt>
                <c:pt idx="3">
                  <c:v>0.28347211038882386</c:v>
                </c:pt>
                <c:pt idx="4">
                  <c:v>0.27423598995987936</c:v>
                </c:pt>
                <c:pt idx="5">
                  <c:v>0.26500059934257592</c:v>
                </c:pt>
                <c:pt idx="6">
                  <c:v>0.25576471235575488</c:v>
                </c:pt>
                <c:pt idx="7">
                  <c:v>0.24652678105128639</c:v>
                </c:pt>
                <c:pt idx="8">
                  <c:v>0.23728486465588888</c:v>
                </c:pt>
                <c:pt idx="9">
                  <c:v>0.22803654369030546</c:v>
                </c:pt>
              </c:numCache>
            </c:numRef>
          </c:xVal>
          <c:yVal>
            <c:numRef>
              <c:f>Sheet1!$F$61:$F$70</c:f>
              <c:numCache>
                <c:formatCode>0.00E+00</c:formatCode>
                <c:ptCount val="10"/>
                <c:pt idx="0">
                  <c:v>1000000</c:v>
                </c:pt>
                <c:pt idx="1">
                  <c:v>2000000</c:v>
                </c:pt>
                <c:pt idx="2">
                  <c:v>3000000</c:v>
                </c:pt>
                <c:pt idx="3">
                  <c:v>4000000</c:v>
                </c:pt>
                <c:pt idx="4">
                  <c:v>5000000</c:v>
                </c:pt>
                <c:pt idx="5">
                  <c:v>6000000</c:v>
                </c:pt>
                <c:pt idx="6">
                  <c:v>7000000</c:v>
                </c:pt>
                <c:pt idx="7">
                  <c:v>8000000</c:v>
                </c:pt>
                <c:pt idx="8">
                  <c:v>9000000</c:v>
                </c:pt>
                <c:pt idx="9">
                  <c:v>10000000</c:v>
                </c:pt>
              </c:numCache>
            </c:numRef>
          </c:yVal>
          <c:smooth val="1"/>
        </c:ser>
        <c:axId val="66025728"/>
        <c:axId val="66036096"/>
      </c:scatterChart>
      <c:valAx>
        <c:axId val="66025728"/>
        <c:scaling>
          <c:orientation val="minMax"/>
          <c:max val="0.35000000000000031"/>
          <c:min val="0.2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</a:t>
                </a:r>
              </a:p>
            </c:rich>
          </c:tx>
          <c:layout/>
        </c:title>
        <c:numFmt formatCode="0%" sourceLinked="1"/>
        <c:majorTickMark val="none"/>
        <c:tickLblPos val="nextTo"/>
        <c:crossAx val="66036096"/>
        <c:crosses val="autoZero"/>
        <c:crossBetween val="midCat"/>
      </c:valAx>
      <c:valAx>
        <c:axId val="6603609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/>
                  <a:t>Syngas</a:t>
                </a:r>
                <a:r>
                  <a:rPr lang="en-US" baseline="0" dirty="0"/>
                  <a:t> Cost </a:t>
                </a:r>
                <a:r>
                  <a:rPr lang="en-US" baseline="0" dirty="0" smtClean="0"/>
                  <a:t>($/year)</a:t>
                </a:r>
                <a:endParaRPr lang="en-US" dirty="0"/>
              </a:p>
            </c:rich>
          </c:tx>
          <c:layout/>
        </c:title>
        <c:numFmt formatCode="0.00E+00" sourceLinked="1"/>
        <c:majorTickMark val="none"/>
        <c:tickLblPos val="nextTo"/>
        <c:crossAx val="6602572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Product</a:t>
            </a:r>
            <a:r>
              <a:rPr lang="en-US" baseline="0"/>
              <a:t> Price Sensitivity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Sheet1!$E$72:$E$81</c:f>
              <c:numCache>
                <c:formatCode>0%</c:formatCode>
                <c:ptCount val="10"/>
                <c:pt idx="0">
                  <c:v>6.0659771378541331E-2</c:v>
                </c:pt>
                <c:pt idx="1">
                  <c:v>0.11929801903873191</c:v>
                </c:pt>
                <c:pt idx="2">
                  <c:v>0.17218487645229041</c:v>
                </c:pt>
                <c:pt idx="3">
                  <c:v>0.22340906938192198</c:v>
                </c:pt>
                <c:pt idx="4">
                  <c:v>0.27423598995987936</c:v>
                </c:pt>
                <c:pt idx="5">
                  <c:v>0.32506493050532481</c:v>
                </c:pt>
                <c:pt idx="6">
                  <c:v>0.37600537750472662</c:v>
                </c:pt>
                <c:pt idx="7">
                  <c:v>0.42707430738465224</c:v>
                </c:pt>
                <c:pt idx="8">
                  <c:v>0.47826305989998941</c:v>
                </c:pt>
                <c:pt idx="9">
                  <c:v>0.52955839912838154</c:v>
                </c:pt>
              </c:numCache>
            </c:numRef>
          </c:xVal>
          <c:yVal>
            <c:numRef>
              <c:f>Sheet1!$F$72:$F$81</c:f>
              <c:numCache>
                <c:formatCode>0.00E+00</c:formatCode>
                <c:ptCount val="10"/>
                <c:pt idx="0">
                  <c:v>1400</c:v>
                </c:pt>
                <c:pt idx="1">
                  <c:v>1500</c:v>
                </c:pt>
                <c:pt idx="2">
                  <c:v>1600</c:v>
                </c:pt>
                <c:pt idx="3">
                  <c:v>1700</c:v>
                </c:pt>
                <c:pt idx="4">
                  <c:v>1800</c:v>
                </c:pt>
                <c:pt idx="5">
                  <c:v>1900</c:v>
                </c:pt>
                <c:pt idx="6">
                  <c:v>2000</c:v>
                </c:pt>
                <c:pt idx="7">
                  <c:v>2100</c:v>
                </c:pt>
                <c:pt idx="8">
                  <c:v>2200</c:v>
                </c:pt>
                <c:pt idx="9">
                  <c:v>2300</c:v>
                </c:pt>
              </c:numCache>
            </c:numRef>
          </c:yVal>
          <c:smooth val="1"/>
        </c:ser>
        <c:axId val="66470656"/>
        <c:axId val="66472576"/>
      </c:scatterChart>
      <c:valAx>
        <c:axId val="664706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</a:t>
                </a:r>
              </a:p>
            </c:rich>
          </c:tx>
          <c:layout/>
        </c:title>
        <c:numFmt formatCode="0%" sourceLinked="1"/>
        <c:majorTickMark val="none"/>
        <c:tickLblPos val="nextTo"/>
        <c:crossAx val="66472576"/>
        <c:crosses val="autoZero"/>
        <c:crossBetween val="midCat"/>
      </c:valAx>
      <c:valAx>
        <c:axId val="66472576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Acid</a:t>
                </a:r>
                <a:r>
                  <a:rPr lang="en-US" baseline="0" dirty="0" smtClean="0"/>
                  <a:t> </a:t>
                </a:r>
                <a:r>
                  <a:rPr lang="en-US" dirty="0" smtClean="0"/>
                  <a:t>($/</a:t>
                </a:r>
                <a:r>
                  <a:rPr lang="en-US" dirty="0"/>
                  <a:t>ton)</a:t>
                </a:r>
              </a:p>
            </c:rich>
          </c:tx>
          <c:layout>
            <c:manualLayout>
              <c:xMode val="edge"/>
              <c:yMode val="edge"/>
              <c:x val="7.716049382716049E-3"/>
              <c:y val="0.36342807044600239"/>
            </c:manualLayout>
          </c:layout>
        </c:title>
        <c:numFmt formatCode="0.00E+00" sourceLinked="1"/>
        <c:majorTickMark val="none"/>
        <c:tickLblPos val="nextTo"/>
        <c:crossAx val="6647065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F3C4B-18C3-493E-8934-1E747A613637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B3DE1-2BE9-448D-A877-3149F77D5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Arbys</a:t>
            </a:r>
            <a:r>
              <a:rPr lang="en-US" dirty="0" smtClean="0"/>
              <a:t> and Taco bell use </a:t>
            </a:r>
            <a:r>
              <a:rPr lang="en-US" dirty="0" err="1" smtClean="0"/>
              <a:t>propionic</a:t>
            </a:r>
            <a:r>
              <a:rPr lang="en-US" baseline="0" dirty="0" smtClean="0"/>
              <a:t> acid</a:t>
            </a:r>
          </a:p>
          <a:p>
            <a:r>
              <a:rPr lang="en-US" baseline="0" dirty="0" smtClean="0"/>
              <a:t>Farmers use </a:t>
            </a:r>
            <a:r>
              <a:rPr lang="en-US" baseline="0" dirty="0" err="1" smtClean="0"/>
              <a:t>propionic</a:t>
            </a:r>
            <a:r>
              <a:rPr lang="en-US" baseline="0" dirty="0" smtClean="0"/>
              <a:t> acid</a:t>
            </a:r>
          </a:p>
          <a:p>
            <a:endParaRPr lang="en-US" baseline="0" dirty="0" smtClean="0"/>
          </a:p>
          <a:p>
            <a:r>
              <a:rPr lang="en-US" dirty="0" smtClean="0"/>
              <a:t>Plans to have 40 workers across four differing shifts</a:t>
            </a:r>
          </a:p>
          <a:p>
            <a:r>
              <a:rPr lang="en-US" dirty="0" smtClean="0"/>
              <a:t>Plans for plant to be operated 337 days per year</a:t>
            </a:r>
          </a:p>
          <a:p>
            <a:r>
              <a:rPr lang="en-US" dirty="0" smtClean="0"/>
              <a:t>Plans to sell </a:t>
            </a:r>
            <a:r>
              <a:rPr lang="en-US" dirty="0" err="1" smtClean="0"/>
              <a:t>propionic</a:t>
            </a:r>
            <a:r>
              <a:rPr lang="en-US" dirty="0" smtClean="0"/>
              <a:t> acid to food companies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flowsheet</a:t>
            </a:r>
            <a:r>
              <a:rPr lang="en-US" baseline="0" dirty="0" smtClean="0"/>
              <a:t>, will be done in parts in the next few slides for readability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Reaction1:</a:t>
            </a:r>
            <a:r>
              <a:rPr lang="en-US" baseline="0" dirty="0" smtClean="0"/>
              <a:t> Production of Propionate from </a:t>
            </a:r>
            <a:r>
              <a:rPr lang="en-US" baseline="0" dirty="0" err="1" smtClean="0"/>
              <a:t>Syngas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 2: Production of Propionic</a:t>
            </a:r>
            <a:r>
              <a:rPr lang="en-US" baseline="0" dirty="0" smtClean="0"/>
              <a:t> acid from Propionate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Purification</a:t>
            </a:r>
            <a:r>
              <a:rPr lang="en-US" baseline="0" dirty="0" smtClean="0"/>
              <a:t> of Propionic Acid to meet industrial standards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Screen Shot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Google image of land to come</a:t>
            </a:r>
            <a:r>
              <a:rPr lang="en-US" baseline="0" dirty="0" smtClean="0"/>
              <a:t> in plant layout</a:t>
            </a:r>
            <a:endParaRPr lang="en-US" dirty="0" smtClean="0"/>
          </a:p>
          <a:p>
            <a:r>
              <a:rPr lang="en-US" dirty="0" smtClean="0"/>
              <a:t>The goal of this project is to take the </a:t>
            </a:r>
            <a:r>
              <a:rPr lang="en-US" dirty="0" err="1" smtClean="0"/>
              <a:t>syngas</a:t>
            </a:r>
            <a:r>
              <a:rPr lang="en-US" dirty="0" smtClean="0"/>
              <a:t> from group Foxtrot, and utilize it for the production of Propionic Acid to be used in industrial processes.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syngas</a:t>
            </a:r>
            <a:r>
              <a:rPr lang="en-US" dirty="0" smtClean="0"/>
              <a:t> feed will be reacted with Ethylene to produce Propionaldehyde.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aldehyde</a:t>
            </a:r>
            <a:r>
              <a:rPr lang="en-US" dirty="0" smtClean="0"/>
              <a:t> will then be oxidized to become </a:t>
            </a:r>
            <a:r>
              <a:rPr lang="en-US" dirty="0" err="1" smtClean="0"/>
              <a:t>Propionic</a:t>
            </a:r>
            <a:r>
              <a:rPr lang="en-US" dirty="0" smtClean="0"/>
              <a:t> Acid.</a:t>
            </a:r>
          </a:p>
          <a:p>
            <a:endParaRPr lang="en-US" dirty="0" smtClean="0"/>
          </a:p>
          <a:p>
            <a:r>
              <a:rPr lang="en-US" dirty="0" smtClean="0"/>
              <a:t>We have decided to base our plant operations in Morris, IL</a:t>
            </a:r>
          </a:p>
          <a:p>
            <a:pPr lvl="1"/>
            <a:r>
              <a:rPr lang="en-US" dirty="0" smtClean="0"/>
              <a:t>Close to </a:t>
            </a:r>
            <a:r>
              <a:rPr lang="en-US" dirty="0" err="1" smtClean="0"/>
              <a:t>Lyondellbasell</a:t>
            </a:r>
            <a:r>
              <a:rPr lang="en-US" dirty="0" smtClean="0"/>
              <a:t> Plant which produces ethylene.</a:t>
            </a:r>
          </a:p>
          <a:p>
            <a:pPr lvl="1"/>
            <a:r>
              <a:rPr lang="en-US" dirty="0" smtClean="0"/>
              <a:t>**Also near rail line so team Foxtrot can obtain Illinois Basin #6 coal from southern Illinois.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Propionic</a:t>
            </a:r>
            <a:r>
              <a:rPr lang="en-US" dirty="0" smtClean="0"/>
              <a:t> acid is a commonly used chemical in industry that will be synthesized from </a:t>
            </a:r>
            <a:r>
              <a:rPr lang="en-US" dirty="0" err="1" smtClean="0"/>
              <a:t>syngas</a:t>
            </a:r>
            <a:r>
              <a:rPr lang="en-US" dirty="0" smtClean="0"/>
              <a:t> (with a 1:1 ratio of CO and H</a:t>
            </a:r>
            <a:r>
              <a:rPr lang="en-US" baseline="-25000" dirty="0" smtClean="0"/>
              <a:t>2</a:t>
            </a:r>
            <a:r>
              <a:rPr lang="en-US" dirty="0" smtClean="0"/>
              <a:t>), ethylene and  water catalyzed by metal ion in solution</a:t>
            </a:r>
          </a:p>
          <a:p>
            <a:r>
              <a:rPr lang="en-US" dirty="0" smtClean="0"/>
              <a:t> </a:t>
            </a:r>
            <a:r>
              <a:rPr lang="en-US" dirty="0" err="1" smtClean="0"/>
              <a:t>Propionic</a:t>
            </a:r>
            <a:r>
              <a:rPr lang="en-US" dirty="0" smtClean="0"/>
              <a:t> acid:</a:t>
            </a:r>
          </a:p>
          <a:p>
            <a:pPr lvl="1"/>
            <a:r>
              <a:rPr lang="en-US" dirty="0" smtClean="0"/>
              <a:t>Naturally occurring</a:t>
            </a:r>
          </a:p>
          <a:p>
            <a:pPr lvl="1"/>
            <a:r>
              <a:rPr lang="en-US" dirty="0" smtClean="0"/>
              <a:t>Made from ethylene and carbon monoxide</a:t>
            </a:r>
          </a:p>
          <a:p>
            <a:r>
              <a:rPr lang="en-US" dirty="0" smtClean="0"/>
              <a:t>Uses and advantages:   </a:t>
            </a:r>
          </a:p>
          <a:p>
            <a:pPr lvl="1"/>
            <a:r>
              <a:rPr lang="en-US" dirty="0" smtClean="0"/>
              <a:t>Analgesic</a:t>
            </a:r>
          </a:p>
          <a:p>
            <a:pPr lvl="1"/>
            <a:r>
              <a:rPr lang="en-US" dirty="0" smtClean="0"/>
              <a:t>Intermediate product for thermoplastics</a:t>
            </a:r>
          </a:p>
          <a:p>
            <a:r>
              <a:rPr lang="en-US" dirty="0" smtClean="0"/>
              <a:t>Plastics are used in many daily processes and by creating an abundance of this resource it will increase affordability and stimulate the economy.</a:t>
            </a:r>
          </a:p>
          <a:p>
            <a:endParaRPr lang="en-US" dirty="0" smtClean="0"/>
          </a:p>
          <a:p>
            <a:r>
              <a:rPr lang="en-US" dirty="0" smtClean="0"/>
              <a:t>Industrially, the majority of </a:t>
            </a:r>
            <a:r>
              <a:rPr lang="en-US" dirty="0" err="1" smtClean="0"/>
              <a:t>propionic</a:t>
            </a:r>
            <a:r>
              <a:rPr lang="en-US" dirty="0" smtClean="0"/>
              <a:t> acid is used as a bactericide and fungicide to protect hay and grains that are being stored as well as an ingredient for pesticides.</a:t>
            </a:r>
          </a:p>
          <a:p>
            <a:pPr lvl="1"/>
            <a:r>
              <a:rPr lang="en-US" dirty="0" smtClean="0"/>
              <a:t>EPA determined it has “low toxicity to fish, invertebrates, birds and mammals.” 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r>
              <a:rPr lang="en-US" dirty="0" smtClean="0"/>
              <a:t>Shows the purposes of the process design, indicating the feed stocks, products, reactions, etc.</a:t>
            </a:r>
            <a:br>
              <a:rPr lang="en-US" dirty="0" smtClean="0"/>
            </a:br>
            <a:r>
              <a:rPr lang="en-US" dirty="0" smtClean="0"/>
              <a:t>Has all the basic requirements for the design of entire plant, individual processes and related facilities.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</a:t>
            </a:r>
            <a:r>
              <a:rPr lang="en-US" dirty="0" err="1" smtClean="0"/>
              <a:t>flowrates</a:t>
            </a:r>
            <a:r>
              <a:rPr lang="en-US" dirty="0" smtClean="0"/>
              <a:t> on diagram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Explain</a:t>
            </a:r>
            <a:r>
              <a:rPr lang="en-US" baseline="0" dirty="0" smtClean="0"/>
              <a:t> the process, there exist three major phases </a:t>
            </a:r>
            <a:r>
              <a:rPr lang="en-US" baseline="0" dirty="0" smtClean="0">
                <a:sym typeface="Wingdings" pitchFamily="2" charset="2"/>
              </a:rPr>
              <a:t> 2 reactions, and product purification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</a:t>
            </a:r>
            <a:r>
              <a:rPr lang="en-US" baseline="0" dirty="0" smtClean="0"/>
              <a:t>e image of land in which the foxtrot and echo plants will be built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Outside view of plant, Foxtrot</a:t>
            </a:r>
            <a:r>
              <a:rPr lang="en-US" baseline="0" dirty="0" smtClean="0"/>
              <a:t> and transportation adjacent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Tabular</a:t>
            </a:r>
            <a:r>
              <a:rPr lang="en-US" baseline="0" dirty="0" smtClean="0"/>
              <a:t> representation of energy to be used.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EB7-D2AD-46F6-B05C-4A279A68A7C5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935B-DE71-4BF4-9B4E-9C83EFF93A00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BC866-501F-4C13-99B2-69D7CC929929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3D0FD-6E29-47F1-BD0E-8B1E1E6E487E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7661-F8FF-4545-9500-6B7B18F0B04A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BC5C-EC1A-4F30-8BD6-0785E42538BD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0872-99D0-46D9-A480-8BE57DA4B5D6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97F1-5540-4BE3-BFBD-8C8F159F250D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94D9-E8F4-4F0E-BDCB-0837EC72EB9A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D16B-B123-495E-9937-E29B7396051A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5A7A-234E-49AF-881A-1FF064EC99C5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148A0-EAD1-4104-8A52-89C4418CB8E7}" type="datetime1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seniorecho.wikispaces.com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ingtoolbox.com/air-compressor-types-d_441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305800" cy="1981200"/>
          </a:xfrm>
        </p:spPr>
        <p:txBody>
          <a:bodyPr/>
          <a:lstStyle/>
          <a:p>
            <a:r>
              <a:rPr lang="en-US" dirty="0" smtClean="0"/>
              <a:t>Synthesis of </a:t>
            </a:r>
            <a:r>
              <a:rPr lang="en-US" dirty="0" err="1" smtClean="0"/>
              <a:t>Propionic</a:t>
            </a:r>
            <a:r>
              <a:rPr lang="en-US" dirty="0" smtClean="0"/>
              <a:t> acid from </a:t>
            </a:r>
            <a:r>
              <a:rPr lang="en-US" dirty="0" err="1" smtClean="0"/>
              <a:t>Syngas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57600"/>
            <a:ext cx="8305800" cy="1185204"/>
          </a:xfrm>
        </p:spPr>
        <p:txBody>
          <a:bodyPr>
            <a:noAutofit/>
          </a:bodyPr>
          <a:lstStyle/>
          <a:p>
            <a:r>
              <a:rPr lang="en-US" sz="1800" dirty="0" smtClean="0"/>
              <a:t>Date:05 April 2011</a:t>
            </a:r>
          </a:p>
          <a:p>
            <a:r>
              <a:rPr lang="en-US" sz="1800" dirty="0" smtClean="0"/>
              <a:t>Team Echo:</a:t>
            </a:r>
          </a:p>
          <a:p>
            <a:r>
              <a:rPr lang="en-US" sz="1800" dirty="0" smtClean="0"/>
              <a:t>Sabah </a:t>
            </a:r>
            <a:r>
              <a:rPr lang="en-US" sz="1800" dirty="0" err="1" smtClean="0"/>
              <a:t>Basrawi</a:t>
            </a:r>
            <a:endParaRPr lang="en-US" sz="1800" dirty="0" smtClean="0"/>
          </a:p>
          <a:p>
            <a:r>
              <a:rPr lang="en-US" sz="1800" dirty="0" smtClean="0"/>
              <a:t>Alex Guerrero</a:t>
            </a:r>
          </a:p>
          <a:p>
            <a:r>
              <a:rPr lang="en-US" sz="1800" dirty="0" err="1" smtClean="0"/>
              <a:t>Mrunal</a:t>
            </a:r>
            <a:r>
              <a:rPr lang="en-US" sz="1800" dirty="0" smtClean="0"/>
              <a:t> Patel</a:t>
            </a:r>
          </a:p>
          <a:p>
            <a:r>
              <a:rPr lang="en-US" sz="1800" dirty="0" smtClean="0"/>
              <a:t>Kevin Thompson</a:t>
            </a:r>
          </a:p>
          <a:p>
            <a:r>
              <a:rPr lang="en-US" sz="1800" dirty="0" smtClean="0"/>
              <a:t>Client Mentor: Shannon Brown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Rose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0" y="1447800"/>
            <a:ext cx="55245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Plot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619999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Plant Layout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Content Placeholder 7" descr="Layout_Foxtrot_Ech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471031"/>
            <a:ext cx="7655831" cy="51583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Plant Layout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Content Placeholder 7" descr="Plant Layou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447800"/>
            <a:ext cx="7507576" cy="4983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Floor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80" y="-1"/>
            <a:ext cx="9121620" cy="6874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Economics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NPV: $154 Million</a:t>
            </a:r>
          </a:p>
          <a:p>
            <a:r>
              <a:rPr lang="en-US" dirty="0" smtClean="0"/>
              <a:t>IRR: 27%</a:t>
            </a:r>
          </a:p>
          <a:p>
            <a:r>
              <a:rPr lang="en-US" dirty="0" smtClean="0"/>
              <a:t>Total Yearly Cost: $45 Million</a:t>
            </a:r>
          </a:p>
          <a:p>
            <a:r>
              <a:rPr lang="en-US" dirty="0" smtClean="0"/>
              <a:t>Total Yearly Profit: $59.4 Million</a:t>
            </a:r>
          </a:p>
          <a:p>
            <a:r>
              <a:rPr lang="en-US" dirty="0" smtClean="0"/>
              <a:t>Break-Even Point: ~4.1 Years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Sensitivity Analysis (Capital Cost)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Sensitivity Analysis (Feed Price)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Presentation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81201"/>
            <a:ext cx="5320553" cy="3841375"/>
          </a:xfrm>
        </p:spPr>
        <p:txBody>
          <a:bodyPr>
            <a:normAutofit/>
          </a:bodyPr>
          <a:lstStyle/>
          <a:p>
            <a:r>
              <a:rPr lang="en-US" dirty="0" smtClean="0"/>
              <a:t>Project Goal</a:t>
            </a:r>
          </a:p>
          <a:p>
            <a:r>
              <a:rPr lang="en-US" dirty="0" smtClean="0"/>
              <a:t>Design Basis</a:t>
            </a:r>
          </a:p>
          <a:p>
            <a:r>
              <a:rPr lang="en-US" dirty="0" smtClean="0"/>
              <a:t>Process Flow Diagram</a:t>
            </a:r>
          </a:p>
          <a:p>
            <a:r>
              <a:rPr lang="en-US" dirty="0" smtClean="0"/>
              <a:t>Conceptual Control Scheme</a:t>
            </a:r>
          </a:p>
          <a:p>
            <a:r>
              <a:rPr lang="en-US" dirty="0" smtClean="0"/>
              <a:t>Plant Layout</a:t>
            </a:r>
          </a:p>
          <a:p>
            <a:r>
              <a:rPr lang="en-US" dirty="0" smtClean="0"/>
              <a:t>Economics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Sensitivity Analysis (Product Price)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 link: </a:t>
            </a:r>
            <a:r>
              <a:rPr lang="en-US" dirty="0" smtClean="0">
                <a:hlinkClick r:id="rId2"/>
              </a:rPr>
              <a:t>http://seniorecho.wikispaces.com/</a:t>
            </a:r>
            <a:endParaRPr lang="en-US" dirty="0" smtClean="0"/>
          </a:p>
          <a:p>
            <a:r>
              <a:rPr lang="en-US" dirty="0" smtClean="0"/>
              <a:t>Email: designecho@listserv.uic.edu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000" dirty="0" smtClean="0"/>
              <a:t>"Acetic Acid Production." </a:t>
            </a:r>
            <a:r>
              <a:rPr lang="en-US" sz="2000" i="1" dirty="0" smtClean="0"/>
              <a:t>Acetic Acid Production</a:t>
            </a:r>
            <a:r>
              <a:rPr lang="en-US" sz="2000" dirty="0" smtClean="0"/>
              <a:t>. 2009. Web. 22 Jan. 2011. &lt;http://www.starcontrols.com/Application/Application_min_e.asp?MinID=34&gt;.</a:t>
            </a:r>
          </a:p>
          <a:p>
            <a:r>
              <a:rPr lang="en-US" sz="2000" dirty="0" err="1" smtClean="0"/>
              <a:t>Boyaval</a:t>
            </a:r>
            <a:r>
              <a:rPr lang="en-US" sz="2000" dirty="0" smtClean="0"/>
              <a:t>, P., and C. </a:t>
            </a:r>
            <a:r>
              <a:rPr lang="en-US" sz="2000" dirty="0" err="1" smtClean="0"/>
              <a:t>Corre</a:t>
            </a:r>
            <a:r>
              <a:rPr lang="en-US" sz="2000" dirty="0" smtClean="0"/>
              <a:t>. </a:t>
            </a:r>
            <a:r>
              <a:rPr lang="en-US" sz="2000" i="1" dirty="0" smtClean="0"/>
              <a:t>Production of </a:t>
            </a:r>
            <a:r>
              <a:rPr lang="en-US" sz="2000" i="1" dirty="0" err="1" smtClean="0"/>
              <a:t>Propionic</a:t>
            </a:r>
            <a:r>
              <a:rPr lang="en-US" sz="2000" i="1" dirty="0" smtClean="0"/>
              <a:t> Acid</a:t>
            </a:r>
            <a:r>
              <a:rPr lang="en-US" sz="2000" dirty="0" smtClean="0"/>
              <a:t>. 1995. Print.</a:t>
            </a:r>
          </a:p>
          <a:p>
            <a:r>
              <a:rPr lang="en-US" sz="2000" dirty="0" err="1" smtClean="0"/>
              <a:t>Perlack</a:t>
            </a:r>
            <a:r>
              <a:rPr lang="en-US" sz="2000" dirty="0" smtClean="0"/>
              <a:t>, Robert D., Lynn L. Wright, Robin L. Graham, Bryce J. Stokes, and Donald C. </a:t>
            </a:r>
            <a:r>
              <a:rPr lang="en-US" sz="2000" dirty="0" err="1" smtClean="0"/>
              <a:t>Erbach</a:t>
            </a:r>
            <a:r>
              <a:rPr lang="en-US" sz="2000" dirty="0" smtClean="0"/>
              <a:t>. </a:t>
            </a:r>
            <a:r>
              <a:rPr lang="en-US" sz="2000" i="1" dirty="0" smtClean="0"/>
              <a:t>Biomass as a Feedstock for a </a:t>
            </a:r>
            <a:r>
              <a:rPr lang="en-US" sz="2000" i="1" dirty="0" err="1" smtClean="0"/>
              <a:t>Bioenergy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Bioproducts</a:t>
            </a:r>
            <a:r>
              <a:rPr lang="en-US" sz="2000" i="1" dirty="0" smtClean="0"/>
              <a:t> Industry: The Technical Feasibility of a Billion-Ton Annual Supply</a:t>
            </a:r>
            <a:r>
              <a:rPr lang="en-US" sz="2000" dirty="0" smtClean="0"/>
              <a:t>. Print.</a:t>
            </a:r>
          </a:p>
          <a:p>
            <a:r>
              <a:rPr lang="en-US" sz="2000" dirty="0" smtClean="0"/>
              <a:t>"</a:t>
            </a:r>
            <a:r>
              <a:rPr lang="en-US" sz="2000" dirty="0" err="1" smtClean="0"/>
              <a:t>Propanoic</a:t>
            </a:r>
            <a:r>
              <a:rPr lang="en-US" sz="2000" dirty="0" smtClean="0"/>
              <a:t> Acid." </a:t>
            </a:r>
            <a:r>
              <a:rPr lang="en-US" sz="2000" i="1" dirty="0" smtClean="0"/>
              <a:t>Wikipedia, the Free Encyclopedia</a:t>
            </a:r>
            <a:r>
              <a:rPr lang="en-US" sz="2000" dirty="0" smtClean="0"/>
              <a:t>. Web. 22 Jan. 2011. &lt;http://en.wikipedia.org/wiki/Propanoic_acid&gt;.</a:t>
            </a:r>
          </a:p>
          <a:p>
            <a:r>
              <a:rPr lang="en-US" sz="2000" dirty="0" smtClean="0"/>
              <a:t>Registration Review Document for </a:t>
            </a:r>
            <a:r>
              <a:rPr lang="en-US" sz="2000" dirty="0" err="1" smtClean="0"/>
              <a:t>Propionic</a:t>
            </a:r>
            <a:r>
              <a:rPr lang="en-US" sz="2000" dirty="0" smtClean="0"/>
              <a:t> Acid and Salts. Mar. 2008. Print.</a:t>
            </a:r>
          </a:p>
          <a:p>
            <a:r>
              <a:rPr lang="en-US" sz="2000" dirty="0" smtClean="0"/>
              <a:t>Spivey, James J., </a:t>
            </a:r>
            <a:r>
              <a:rPr lang="en-US" sz="2000" dirty="0" err="1" smtClean="0"/>
              <a:t>Makarand</a:t>
            </a:r>
            <a:r>
              <a:rPr lang="en-US" sz="2000" dirty="0" smtClean="0"/>
              <a:t> R. </a:t>
            </a:r>
            <a:r>
              <a:rPr lang="en-US" sz="2000" dirty="0" err="1" smtClean="0"/>
              <a:t>Gogate</a:t>
            </a:r>
            <a:r>
              <a:rPr lang="en-US" sz="2000" dirty="0" smtClean="0"/>
              <a:t>, Ben W. Jang, Eric D. </a:t>
            </a:r>
            <a:r>
              <a:rPr lang="en-US" sz="2000" dirty="0" err="1" smtClean="0"/>
              <a:t>Middlemas</a:t>
            </a:r>
            <a:r>
              <a:rPr lang="en-US" sz="2000" dirty="0" smtClean="0"/>
              <a:t>, Joseph R. </a:t>
            </a:r>
            <a:r>
              <a:rPr lang="en-US" sz="2000" dirty="0" err="1" smtClean="0"/>
              <a:t>Zoeller</a:t>
            </a:r>
            <a:r>
              <a:rPr lang="en-US" sz="2000" dirty="0" smtClean="0"/>
              <a:t>, Gerald N. </a:t>
            </a:r>
            <a:r>
              <a:rPr lang="en-US" sz="2000" dirty="0" err="1" smtClean="0"/>
              <a:t>Choi</a:t>
            </a:r>
            <a:r>
              <a:rPr lang="en-US" sz="2000" dirty="0" smtClean="0"/>
              <a:t>, and Samuel S. Tam. </a:t>
            </a:r>
            <a:r>
              <a:rPr lang="en-US" sz="2000" i="1" dirty="0" smtClean="0"/>
              <a:t>Synthesis of </a:t>
            </a:r>
            <a:r>
              <a:rPr lang="en-US" sz="2000" i="1" dirty="0" err="1" smtClean="0"/>
              <a:t>Acrylates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Methacrylates</a:t>
            </a:r>
            <a:r>
              <a:rPr lang="en-US" sz="2000" i="1" dirty="0" smtClean="0"/>
              <a:t> from Coal-Derived </a:t>
            </a:r>
            <a:r>
              <a:rPr lang="en-US" sz="2000" i="1" dirty="0" err="1" smtClean="0"/>
              <a:t>Syngas</a:t>
            </a:r>
            <a:r>
              <a:rPr lang="en-US" sz="2000" dirty="0" smtClean="0"/>
              <a:t>. 1997. Print.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 Pt.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3"/>
              </a:rPr>
              <a:t>http://www.engineeringtoolbox.com/air-compressor-types-d_441.html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213360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QUESTIONS</a:t>
            </a:r>
            <a:endParaRPr lang="en-US" sz="9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Flowsheeting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8" name="Content Placeholder 7" descr="flowshee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828800"/>
            <a:ext cx="8610600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(Left Side)</a:t>
            </a:r>
            <a:endParaRPr lang="en-US" dirty="0"/>
          </a:p>
        </p:txBody>
      </p:sp>
      <p:pic>
        <p:nvPicPr>
          <p:cNvPr id="8" name="Content Placeholder 7" descr="flow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66900" y="1673192"/>
            <a:ext cx="5410200" cy="4499008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(Center)</a:t>
            </a:r>
            <a:endParaRPr lang="en-US" dirty="0"/>
          </a:p>
        </p:txBody>
      </p:sp>
      <p:pic>
        <p:nvPicPr>
          <p:cNvPr id="7" name="Content Placeholder 6" descr="flow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29599"/>
          <a:stretch>
            <a:fillRect/>
          </a:stretch>
        </p:blipFill>
        <p:spPr>
          <a:xfrm>
            <a:off x="2209800" y="1981200"/>
            <a:ext cx="4343400" cy="41148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(Right Side)</a:t>
            </a:r>
            <a:endParaRPr lang="en-US" dirty="0"/>
          </a:p>
        </p:txBody>
      </p:sp>
      <p:pic>
        <p:nvPicPr>
          <p:cNvPr id="8" name="Content Placeholder 7" descr="flow 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67089" y="1600200"/>
            <a:ext cx="4809821" cy="45259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8508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Energy Sinks/Sources</a:t>
            </a:r>
            <a:endParaRPr lang="en-US" dirty="0"/>
          </a:p>
        </p:txBody>
      </p:sp>
      <p:pic>
        <p:nvPicPr>
          <p:cNvPr id="6" name="Content Placeholder 5" descr="Sink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1981200"/>
            <a:ext cx="8839200" cy="3429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Goal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Production of:</a:t>
            </a:r>
          </a:p>
          <a:p>
            <a:pPr lvl="1"/>
            <a:r>
              <a:rPr lang="en-US" dirty="0" err="1" smtClean="0"/>
              <a:t>Propionic</a:t>
            </a:r>
            <a:r>
              <a:rPr lang="en-US" dirty="0" smtClean="0"/>
              <a:t> Acid</a:t>
            </a:r>
          </a:p>
          <a:p>
            <a:pPr lvl="1"/>
            <a:r>
              <a:rPr lang="en-US" dirty="0" smtClean="0"/>
              <a:t>33,000 ton/year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syngas</a:t>
            </a:r>
            <a:endParaRPr lang="en-US" dirty="0" smtClean="0"/>
          </a:p>
          <a:p>
            <a:r>
              <a:rPr lang="en-US" dirty="0" smtClean="0"/>
              <a:t>Location of Plant:</a:t>
            </a:r>
          </a:p>
          <a:p>
            <a:pPr lvl="1"/>
            <a:r>
              <a:rPr lang="en-US" dirty="0" smtClean="0"/>
              <a:t>Morris, IL</a:t>
            </a:r>
          </a:p>
          <a:p>
            <a:pPr lvl="1"/>
            <a:r>
              <a:rPr lang="en-US" dirty="0" smtClean="0"/>
              <a:t>Near:</a:t>
            </a:r>
          </a:p>
          <a:p>
            <a:pPr lvl="2"/>
            <a:r>
              <a:rPr lang="en-US" dirty="0" err="1" smtClean="0"/>
              <a:t>Lyondellbasell</a:t>
            </a:r>
            <a:r>
              <a:rPr lang="en-US" dirty="0" smtClean="0"/>
              <a:t> (for Ethylene)</a:t>
            </a:r>
          </a:p>
          <a:p>
            <a:pPr lvl="2"/>
            <a:r>
              <a:rPr lang="en-US" dirty="0" smtClean="0"/>
              <a:t>Team Foxtrot (for </a:t>
            </a:r>
            <a:r>
              <a:rPr lang="en-US" dirty="0" err="1" smtClean="0"/>
              <a:t>Syngas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In=Out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Mass/</a:t>
                      </a:r>
                      <a:r>
                        <a:rPr lang="en-US" baseline="0" smtClean="0"/>
                        <a:t>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Mass/year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2.5E7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Propionic</a:t>
                      </a:r>
                      <a:r>
                        <a:rPr lang="en-US" baseline="0" dirty="0" smtClean="0"/>
                        <a:t> Acid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6.64E7 lb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 E6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4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r>
                        <a:rPr lang="en-US" baseline="0" dirty="0" smtClean="0"/>
                        <a:t> E7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7.2E6</a:t>
                      </a:r>
                      <a:r>
                        <a:rPr lang="en-US" baseline="0" dirty="0" smtClean="0"/>
                        <a:t>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Basis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Propionic</a:t>
            </a:r>
            <a:r>
              <a:rPr lang="en-US" dirty="0" smtClean="0"/>
              <a:t> Acid:</a:t>
            </a:r>
          </a:p>
          <a:p>
            <a:pPr lvl="1"/>
            <a:r>
              <a:rPr lang="en-US" dirty="0" smtClean="0"/>
              <a:t>Synthesized from </a:t>
            </a:r>
          </a:p>
          <a:p>
            <a:pPr lvl="2"/>
            <a:r>
              <a:rPr lang="en-US" dirty="0" err="1" smtClean="0"/>
              <a:t>Syngas</a:t>
            </a:r>
            <a:r>
              <a:rPr lang="en-US" dirty="0" smtClean="0"/>
              <a:t> (1:1 ratio of CO &amp; 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Ethylene</a:t>
            </a:r>
          </a:p>
          <a:p>
            <a:pPr lvl="2"/>
            <a:r>
              <a:rPr lang="en-US" dirty="0" smtClean="0"/>
              <a:t>Oxygen</a:t>
            </a:r>
          </a:p>
          <a:p>
            <a:r>
              <a:rPr lang="en-US" dirty="0" smtClean="0"/>
              <a:t>Low level of toxicity as mentioned by EPA</a:t>
            </a:r>
          </a:p>
          <a:p>
            <a:r>
              <a:rPr lang="en-US" dirty="0" smtClean="0"/>
              <a:t>Major Uses:</a:t>
            </a:r>
          </a:p>
          <a:p>
            <a:pPr lvl="1"/>
            <a:r>
              <a:rPr lang="en-US" dirty="0" smtClean="0"/>
              <a:t>Preservative for animal &amp; human food consumption</a:t>
            </a:r>
          </a:p>
          <a:p>
            <a:pPr lvl="1"/>
            <a:r>
              <a:rPr lang="en-US" dirty="0" smtClean="0"/>
              <a:t>Intermediate product for Thermoplastics</a:t>
            </a:r>
          </a:p>
          <a:p>
            <a:pPr lvl="1"/>
            <a:r>
              <a:rPr lang="en-US" dirty="0" smtClean="0"/>
              <a:t>Bactericide, fungicide and pesticides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Chemical Information Analysis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  Mechanism</a:t>
            </a:r>
          </a:p>
          <a:p>
            <a:pPr lvl="1"/>
            <a:r>
              <a:rPr lang="en-US" dirty="0" err="1" smtClean="0"/>
              <a:t>Syngas</a:t>
            </a:r>
            <a:r>
              <a:rPr lang="en-US" dirty="0" smtClean="0"/>
              <a:t> feed with Ethylene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Propionaldehyde</a:t>
            </a:r>
            <a:endParaRPr lang="en-US" dirty="0" smtClean="0">
              <a:sym typeface="Wingdings" pitchFamily="2" charset="2"/>
            </a:endParaRP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Catalyst: Rhodium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(1) CO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Aldehyde</a:t>
            </a:r>
            <a:r>
              <a:rPr lang="en-US" dirty="0" smtClean="0">
                <a:sym typeface="Wingdings" pitchFamily="2" charset="2"/>
              </a:rPr>
              <a:t> oxidation  Propionic Acid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Catalyst: Cobalt Ion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(2)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 + ½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COOH</a:t>
            </a:r>
          </a:p>
          <a:p>
            <a:r>
              <a:rPr lang="en-US" dirty="0" smtClean="0">
                <a:sym typeface="Wingdings" pitchFamily="2" charset="2"/>
              </a:rPr>
              <a:t>In = Out (per year)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6.64E7 lb (CO+H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+C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+O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)= 6.64E7 lb Product</a:t>
            </a:r>
          </a:p>
          <a:p>
            <a:pPr lvl="2"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Catalyst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Rhodium: Used in the production of Propionate</a:t>
            </a:r>
          </a:p>
          <a:p>
            <a:pPr lvl="1"/>
            <a:r>
              <a:rPr lang="en-US" dirty="0" smtClean="0"/>
              <a:t>Extremely durable to poisonous material</a:t>
            </a:r>
          </a:p>
          <a:p>
            <a:pPr lvl="1"/>
            <a:r>
              <a:rPr lang="en-US" dirty="0" smtClean="0"/>
              <a:t>Reaction conditions: 212°F, 290 psi</a:t>
            </a:r>
          </a:p>
          <a:p>
            <a:r>
              <a:rPr lang="en-US" dirty="0" smtClean="0"/>
              <a:t>Cobalt Halide: Used in the oxidation of Propionate to Propionic acid</a:t>
            </a:r>
          </a:p>
          <a:p>
            <a:pPr lvl="1"/>
            <a:r>
              <a:rPr lang="en-US" dirty="0" smtClean="0"/>
              <a:t>Dissolve cobalt halide in water to obtain ion</a:t>
            </a:r>
          </a:p>
          <a:p>
            <a:pPr lvl="1"/>
            <a:r>
              <a:rPr lang="en-US" dirty="0" smtClean="0"/>
              <a:t>Poison: K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</a:p>
          <a:p>
            <a:pPr lvl="1"/>
            <a:r>
              <a:rPr lang="en-US" dirty="0" smtClean="0"/>
              <a:t>Reaction Conditions: 122°F, 14.7 psi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Block Flow Diagram</a:t>
            </a:r>
            <a:endParaRPr lang="en-US" dirty="0"/>
          </a:p>
        </p:txBody>
      </p:sp>
      <p:pic>
        <p:nvPicPr>
          <p:cNvPr id="6" name="Content Placeholder 5" descr="block flow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371600"/>
            <a:ext cx="8305800" cy="4648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Flow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Flow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7601</TotalTime>
  <Words>650</Words>
  <Application>Microsoft Office PowerPoint</Application>
  <PresentationFormat>On-screen Show (4:3)</PresentationFormat>
  <Paragraphs>199</Paragraphs>
  <Slides>30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Welcome</vt:lpstr>
      <vt:lpstr>Synthesis of Propionic acid from Syngas</vt:lpstr>
      <vt:lpstr>Presentation Layout</vt:lpstr>
      <vt:lpstr>Project Goal</vt:lpstr>
      <vt:lpstr>Design Basis</vt:lpstr>
      <vt:lpstr>Chemical Information Analysis</vt:lpstr>
      <vt:lpstr>Catalyst Information</vt:lpstr>
      <vt:lpstr>Block Flow Diagram</vt:lpstr>
      <vt:lpstr>Process Flow Diagram</vt:lpstr>
      <vt:lpstr>Process Flow Diagram</vt:lpstr>
      <vt:lpstr>Calculations</vt:lpstr>
      <vt:lpstr>Wind Rose</vt:lpstr>
      <vt:lpstr>Plant Plot</vt:lpstr>
      <vt:lpstr>Plant Layout</vt:lpstr>
      <vt:lpstr>Plant Layout</vt:lpstr>
      <vt:lpstr>Process Floor Plan</vt:lpstr>
      <vt:lpstr>Slide 16</vt:lpstr>
      <vt:lpstr>Economics</vt:lpstr>
      <vt:lpstr>Sensitivity Analysis (Capital Cost)</vt:lpstr>
      <vt:lpstr>Sensitivity Analysis (Feed Price)</vt:lpstr>
      <vt:lpstr>Sensitivity Analysis (Product Price)</vt:lpstr>
      <vt:lpstr>Contact Information</vt:lpstr>
      <vt:lpstr>References</vt:lpstr>
      <vt:lpstr>References Pt. 2</vt:lpstr>
      <vt:lpstr>QUESTIONS</vt:lpstr>
      <vt:lpstr>Flowsheeting</vt:lpstr>
      <vt:lpstr>Flowsheet (Left Side)</vt:lpstr>
      <vt:lpstr>Flowsheet (Center)</vt:lpstr>
      <vt:lpstr>Flowsheet (Right Side)</vt:lpstr>
      <vt:lpstr>Energy Sinks/Sources</vt:lpstr>
      <vt:lpstr>In=Out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Title</dc:title>
  <dc:creator>Kevin Thompson</dc:creator>
  <cp:lastModifiedBy>Kevin Thompson</cp:lastModifiedBy>
  <cp:revision>619</cp:revision>
  <dcterms:created xsi:type="dcterms:W3CDTF">2011-01-17T19:27:17Z</dcterms:created>
  <dcterms:modified xsi:type="dcterms:W3CDTF">2011-04-05T18:36:08Z</dcterms:modified>
</cp:coreProperties>
</file>